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3AC5A9-AE20-4CCC-B305-D8F0773FA93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19FABFE-FB3E-403D-B9CA-2DBB086F8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2637093-EC10-4080-8220-F897E6181985}"/>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196A6872-346A-4942-AB13-90C8D7C26A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7AA7C4-8AF1-477D-8F1B-4B9AFD31D7DF}"/>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148335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C7D931-5A44-45F6-9D28-16E8E34E840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925CA3-3169-4B67-90DB-ADD20657413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44A87B-3E6D-4A1C-B675-C1B2F6802DE6}"/>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86D9EE61-F491-4AEF-A6D4-11E03DDC54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5EA49D-9C8F-4C9F-A0E6-1892849733DF}"/>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2424997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2EB2C5-4B69-43AC-9E2A-1C67A8E82076}"/>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CF7745-C39C-4EC0-8A0C-1A14EF3C39A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AC34D4-AC19-4025-9B02-981B89C57892}"/>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34ED6837-8C10-4832-819E-72CF19798A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0E5F5C-DD57-4A6D-99DD-BBEB138AE20C}"/>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285994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B4FC3D-09F1-4367-B49B-BA42C94182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EAB4FD4-BFC6-4865-863B-36AE936FF88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58202E-451C-480C-9044-CC59D6315DD7}"/>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45F6195A-AF06-4DD1-8425-88B98F2D45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969BF3-C95B-4A6E-ADCB-6F772ED1D4BB}"/>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206476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77B2D1-0C1C-4476-8036-8E600A6A6F9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A6261D-39C0-47A2-BE95-FFC4C25C85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66C202E-2E3F-4CCD-AE09-59E4A088A118}"/>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6FC95921-28CF-42B4-9C31-491D09D904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7234CB-7222-46DC-9D6C-118F8AD41815}"/>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55614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035E0E-FA7E-4FB8-AEEC-C997D50202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E83E890-4D24-4D5E-9210-B3F06C5806C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B6818C9-9968-4DE5-BF2B-C6FAA0680F4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54A337B-EC7E-4B72-85DF-24A282B76F6D}"/>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BA072547-1627-4E61-AF43-744FC4765A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1291B1-E974-4F54-90C3-54CB4A6DF228}"/>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99680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9E76B2-0CBA-459D-887E-89A2F200989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B9CEF8-7AB4-408D-A1F6-D0A8497437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6EDFD6C-1B23-4B91-8B01-C68A396C389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126A670-D541-4BC2-8FC0-FDD8B0F62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5C966F8-B66E-4CED-87B0-087F030A405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D7A3080-BAAD-4639-9962-9D3FE971F589}"/>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8" name="フッター プレースホルダー 7">
            <a:extLst>
              <a:ext uri="{FF2B5EF4-FFF2-40B4-BE49-F238E27FC236}">
                <a16:creationId xmlns:a16="http://schemas.microsoft.com/office/drawing/2014/main" id="{1C918060-22E6-4807-8777-2F3CF6D8124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0171061-3E0A-4A83-8824-BF30CFC18FE9}"/>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144312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DC83D-05AA-4B87-8690-79A3A57E4DD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DC84FC7-CAD2-46B0-BA9D-F324596AB19E}"/>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4" name="フッター プレースホルダー 3">
            <a:extLst>
              <a:ext uri="{FF2B5EF4-FFF2-40B4-BE49-F238E27FC236}">
                <a16:creationId xmlns:a16="http://schemas.microsoft.com/office/drawing/2014/main" id="{CC779F5E-9B9D-48FF-95F0-EE36DF5D08A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B6960DF-3987-4EAA-9F65-ED1C5D229973}"/>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49644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C3B49E7-2A3A-459B-9094-AFB7BEB78C4F}"/>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3" name="フッター プレースホルダー 2">
            <a:extLst>
              <a:ext uri="{FF2B5EF4-FFF2-40B4-BE49-F238E27FC236}">
                <a16:creationId xmlns:a16="http://schemas.microsoft.com/office/drawing/2014/main" id="{8008D072-D2DF-4EBC-86BD-85AB814DB9C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FA75037-1240-4CE5-8DBC-4E6E3932C35F}"/>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292344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6BA50B-0C06-44F8-8A26-0AF11B9EA8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629BED-5A29-4BEF-81DE-4616B18F7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6752433-4EA7-48CE-AAC6-9B0E5DEEAB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015D5F-31F4-48FA-86A8-67DE790702D4}"/>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581CB9D9-42BA-4CF5-8C03-AA8979A35F9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9CB2DF-D198-4DD6-BE9C-24DAF715ACD9}"/>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325201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290D-C77C-4E90-9DFA-1318EA3A5F8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CD43AF9-B89E-4E93-A29F-8603F1598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6D35DC-B1DC-42B9-BFA5-2598D55FD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8405391-49FC-4BE2-B70F-445048460847}"/>
              </a:ext>
            </a:extLst>
          </p:cNvPr>
          <p:cNvSpPr>
            <a:spLocks noGrp="1"/>
          </p:cNvSpPr>
          <p:nvPr>
            <p:ph type="dt" sz="half" idx="10"/>
          </p:nvPr>
        </p:nvSpPr>
        <p:spPr/>
        <p:txBody>
          <a:bodyPr/>
          <a:lstStyle/>
          <a:p>
            <a:fld id="{B867EB10-8383-47DA-AC4B-30A2E665998D}" type="datetimeFigureOut">
              <a:rPr kumimoji="1" lang="ja-JP" altLang="en-US" smtClean="0"/>
              <a:t>2024/1/23</a:t>
            </a:fld>
            <a:endParaRPr kumimoji="1" lang="ja-JP" altLang="en-US"/>
          </a:p>
        </p:txBody>
      </p:sp>
      <p:sp>
        <p:nvSpPr>
          <p:cNvPr id="6" name="フッター プレースホルダー 5">
            <a:extLst>
              <a:ext uri="{FF2B5EF4-FFF2-40B4-BE49-F238E27FC236}">
                <a16:creationId xmlns:a16="http://schemas.microsoft.com/office/drawing/2014/main" id="{A7728DCD-B105-48DB-9438-5E73362458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42FB8E-43C4-44E8-9998-58E828D04D6E}"/>
              </a:ext>
            </a:extLst>
          </p:cNvPr>
          <p:cNvSpPr>
            <a:spLocks noGrp="1"/>
          </p:cNvSpPr>
          <p:nvPr>
            <p:ph type="sldNum" sz="quarter" idx="12"/>
          </p:nvPr>
        </p:nvSpPr>
        <p:spPr/>
        <p:txBody>
          <a:body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140292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30EBC87-CB08-4182-8247-43BF0A3E80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3F5D26C-19EC-491C-8599-7428BAD63A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2356C6-BAB0-48F5-A2B6-A16B06EA2B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7EB10-8383-47DA-AC4B-30A2E665998D}" type="datetimeFigureOut">
              <a:rPr kumimoji="1" lang="ja-JP" altLang="en-US" smtClean="0"/>
              <a:t>2024/1/23</a:t>
            </a:fld>
            <a:endParaRPr kumimoji="1" lang="ja-JP" altLang="en-US"/>
          </a:p>
        </p:txBody>
      </p:sp>
      <p:sp>
        <p:nvSpPr>
          <p:cNvPr id="5" name="フッター プレースホルダー 4">
            <a:extLst>
              <a:ext uri="{FF2B5EF4-FFF2-40B4-BE49-F238E27FC236}">
                <a16:creationId xmlns:a16="http://schemas.microsoft.com/office/drawing/2014/main" id="{697FADD6-70D2-41F0-BF15-EC9C59B558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5864D88-50DB-4E91-9713-54B2D8AD50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E1C49-ECC2-4347-91CC-7CECCF321314}" type="slidenum">
              <a:rPr kumimoji="1" lang="ja-JP" altLang="en-US" smtClean="0"/>
              <a:t>‹#›</a:t>
            </a:fld>
            <a:endParaRPr kumimoji="1" lang="ja-JP" altLang="en-US"/>
          </a:p>
        </p:txBody>
      </p:sp>
    </p:spTree>
    <p:extLst>
      <p:ext uri="{BB962C8B-B14F-4D97-AF65-F5344CB8AC3E}">
        <p14:creationId xmlns:p14="http://schemas.microsoft.com/office/powerpoint/2010/main" val="1714386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42DFD7-D0DE-4367-93AB-68A9A166AA83}"/>
              </a:ext>
            </a:extLst>
          </p:cNvPr>
          <p:cNvSpPr>
            <a:spLocks noGrp="1"/>
          </p:cNvSpPr>
          <p:nvPr>
            <p:ph type="ctrTitle"/>
          </p:nvPr>
        </p:nvSpPr>
        <p:spPr/>
        <p:txBody>
          <a:bodyPr/>
          <a:lstStyle/>
          <a:p>
            <a:r>
              <a:rPr kumimoji="1" lang="ja-JP" altLang="en-US" dirty="0">
                <a:latin typeface="AR Pゴシック体S" panose="020B0A00000000000000" pitchFamily="50" charset="-128"/>
                <a:ea typeface="AR Pゴシック体S" panose="020B0A00000000000000" pitchFamily="50" charset="-128"/>
              </a:rPr>
              <a:t>登下校・通学班について</a:t>
            </a:r>
          </a:p>
        </p:txBody>
      </p:sp>
    </p:spTree>
    <p:extLst>
      <p:ext uri="{BB962C8B-B14F-4D97-AF65-F5344CB8AC3E}">
        <p14:creationId xmlns:p14="http://schemas.microsoft.com/office/powerpoint/2010/main" val="112525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2616876-C39F-4A80-9E15-AE630F54D1D7}"/>
              </a:ext>
            </a:extLst>
          </p:cNvPr>
          <p:cNvSpPr txBox="1"/>
          <p:nvPr/>
        </p:nvSpPr>
        <p:spPr>
          <a:xfrm>
            <a:off x="683558" y="638492"/>
            <a:ext cx="10824883" cy="5581015"/>
          </a:xfrm>
          <a:prstGeom prst="rect">
            <a:avLst/>
          </a:prstGeom>
          <a:noFill/>
        </p:spPr>
        <p:txBody>
          <a:bodyPr wrap="square">
            <a:spAutoFit/>
          </a:bodyPr>
          <a:lstStyle/>
          <a:p>
            <a:pPr algn="just"/>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【資料１】登校・下校について</a:t>
            </a: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１　通学班 及び 下校コースの選択</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794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説明会終了後、体育館で行っていただきます。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6400"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※児童は、教育委員会に申請しているコースを通って登下校を行います。登下校ともに同じコースで通りますので、それを念頭にコースの選択をお願い致します。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6400" indent="-139700" algn="just"/>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２　登校について</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４月９日 火曜日</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から通学班での集団登校となります。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9400" indent="-2794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　・時間通りに出発できるよう、指定された集合場所に遅れずにお子様の送り出しのご協力をお願い致します。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9400" indent="-279400" algn="just"/>
            <a:r>
              <a:rPr lang="en-US" altLang="ja-JP" sz="20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３　下校について</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（１）</a:t>
            </a:r>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４月８日（月）～４月１２日（金</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）まで</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　・教員・引率当番の保護者の見守りのもと、集団下校を行います。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・７つのコースに分かれ、通学路で申請をしている大きな道路を通って下校します。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　　保護者の方は大きな道路まで迎えに出て、お子様を引き取ってください。</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20040" indent="-409575"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　　※子共たちが複数で下校している道路まで迎えに出ていただき、子供が一人きりにならないようにご協力お願いします。）</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44327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0D624FDE-EF82-4211-868E-26E2EA90E8F7}"/>
              </a:ext>
            </a:extLst>
          </p:cNvPr>
          <p:cNvSpPr txBox="1"/>
          <p:nvPr/>
        </p:nvSpPr>
        <p:spPr>
          <a:xfrm>
            <a:off x="633046" y="515382"/>
            <a:ext cx="10663311" cy="2246769"/>
          </a:xfrm>
          <a:prstGeom prst="rect">
            <a:avLst/>
          </a:prstGeom>
          <a:noFill/>
        </p:spPr>
        <p:txBody>
          <a:bodyPr wrap="square">
            <a:spAutoFit/>
          </a:bodyPr>
          <a:lstStyle/>
          <a:p>
            <a:pPr algn="just"/>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【引率当番について】</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20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・１人の保護者につき、２～３回程度の下校引率のお手伝いをお願いしています。</a:t>
            </a:r>
          </a:p>
          <a:p>
            <a:pPr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・当番の日は、学校集合・終点解散とします。</a:t>
            </a:r>
          </a:p>
          <a:p>
            <a:pPr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・当番の日は３月中旬、お子様が所属する通学班の班長が手紙にてお知らせします。</a:t>
            </a:r>
          </a:p>
          <a:p>
            <a:pPr marL="406400"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※学童保育にお子様を預けられるご家庭は、当番はありません。</a:t>
            </a:r>
          </a:p>
          <a:p>
            <a:pPr marL="406400" indent="-139700" algn="just"/>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※当番の日程の都合が悪い方は、他の保護者と相談し、交換した場合には、日程などを連絡帳で担任までお知らせ下さい。</a:t>
            </a:r>
          </a:p>
        </p:txBody>
      </p:sp>
      <p:graphicFrame>
        <p:nvGraphicFramePr>
          <p:cNvPr id="10" name="表 9">
            <a:extLst>
              <a:ext uri="{FF2B5EF4-FFF2-40B4-BE49-F238E27FC236}">
                <a16:creationId xmlns:a16="http://schemas.microsoft.com/office/drawing/2014/main" id="{A6A825D0-9A61-403E-A02C-AD90EB4F15B8}"/>
              </a:ext>
            </a:extLst>
          </p:cNvPr>
          <p:cNvGraphicFramePr>
            <a:graphicFrameLocks noGrp="1"/>
          </p:cNvGraphicFramePr>
          <p:nvPr>
            <p:extLst>
              <p:ext uri="{D42A27DB-BD31-4B8C-83A1-F6EECF244321}">
                <p14:modId xmlns:p14="http://schemas.microsoft.com/office/powerpoint/2010/main" val="2818257045"/>
              </p:ext>
            </p:extLst>
          </p:nvPr>
        </p:nvGraphicFramePr>
        <p:xfrm>
          <a:off x="225082" y="2726174"/>
          <a:ext cx="11479237" cy="3457497"/>
        </p:xfrm>
        <a:graphic>
          <a:graphicData uri="http://schemas.openxmlformats.org/drawingml/2006/table">
            <a:tbl>
              <a:tblPr>
                <a:tableStyleId>{5C22544A-7EE6-4342-B048-85BDC9FD1C3A}</a:tableStyleId>
              </a:tblPr>
              <a:tblGrid>
                <a:gridCol w="5681142">
                  <a:extLst>
                    <a:ext uri="{9D8B030D-6E8A-4147-A177-3AD203B41FA5}">
                      <a16:colId xmlns:a16="http://schemas.microsoft.com/office/drawing/2014/main" val="3777516703"/>
                    </a:ext>
                  </a:extLst>
                </a:gridCol>
                <a:gridCol w="5798095">
                  <a:extLst>
                    <a:ext uri="{9D8B030D-6E8A-4147-A177-3AD203B41FA5}">
                      <a16:colId xmlns:a16="http://schemas.microsoft.com/office/drawing/2014/main" val="1256597673"/>
                    </a:ext>
                  </a:extLst>
                </a:gridCol>
              </a:tblGrid>
              <a:tr h="591657">
                <a:tc>
                  <a:txBody>
                    <a:bodyPr/>
                    <a:lstStyle/>
                    <a:p>
                      <a:pPr algn="ctr"/>
                      <a:r>
                        <a:rPr lang="ja-JP" sz="2000" kern="100" dirty="0">
                          <a:effectLst/>
                        </a:rPr>
                        <a:t>令和６年度の日時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r>
                        <a:rPr lang="ja-JP" sz="2000" kern="100">
                          <a:effectLst/>
                        </a:rPr>
                        <a:t>学校集合の時刻（</a:t>
                      </a:r>
                      <a:r>
                        <a:rPr lang="en-US" sz="2000" kern="100">
                          <a:effectLst/>
                        </a:rPr>
                        <a:t>R5</a:t>
                      </a:r>
                      <a:r>
                        <a:rPr lang="ja-JP" sz="2000" kern="100">
                          <a:effectLst/>
                        </a:rPr>
                        <a:t>）</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547894700"/>
                  </a:ext>
                </a:extLst>
              </a:tr>
              <a:tr h="573168">
                <a:tc>
                  <a:txBody>
                    <a:bodyPr/>
                    <a:lstStyle/>
                    <a:p>
                      <a:pPr algn="ctr"/>
                      <a:r>
                        <a:rPr lang="ja-JP" sz="2000" kern="0">
                          <a:effectLst/>
                        </a:rPr>
                        <a:t>４月８日（月）</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r>
                        <a:rPr lang="ja-JP" sz="2000" kern="0">
                          <a:effectLst/>
                        </a:rPr>
                        <a:t>入学式後、お子様と一緒に各ご家庭で下校</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992388825"/>
                  </a:ext>
                </a:extLst>
              </a:tr>
              <a:tr h="573168">
                <a:tc>
                  <a:txBody>
                    <a:bodyPr/>
                    <a:lstStyle/>
                    <a:p>
                      <a:pPr algn="ctr"/>
                      <a:r>
                        <a:rPr lang="ja-JP" sz="2000" kern="0">
                          <a:effectLst/>
                        </a:rPr>
                        <a:t>４月９日（火）</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r>
                        <a:rPr lang="ja-JP" sz="2000" kern="0" dirty="0">
                          <a:effectLst/>
                        </a:rPr>
                        <a:t>２時間目　１０：４０</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087394421"/>
                  </a:ext>
                </a:extLst>
              </a:tr>
              <a:tr h="573168">
                <a:tc>
                  <a:txBody>
                    <a:bodyPr/>
                    <a:lstStyle/>
                    <a:p>
                      <a:pPr algn="ctr"/>
                      <a:r>
                        <a:rPr lang="ja-JP" sz="2000" kern="0">
                          <a:effectLst/>
                        </a:rPr>
                        <a:t>４月１０日（水）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r>
                        <a:rPr lang="ja-JP" sz="2000" kern="0">
                          <a:effectLst/>
                        </a:rPr>
                        <a:t>３時間目　１１：５０</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91585441"/>
                  </a:ext>
                </a:extLst>
              </a:tr>
              <a:tr h="573168">
                <a:tc>
                  <a:txBody>
                    <a:bodyPr/>
                    <a:lstStyle/>
                    <a:p>
                      <a:pPr algn="ctr"/>
                      <a:r>
                        <a:rPr lang="ja-JP" sz="2000" kern="0">
                          <a:effectLst/>
                        </a:rPr>
                        <a:t>４月１１日（木）</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r>
                        <a:rPr lang="ja-JP" sz="2000" kern="0" dirty="0">
                          <a:effectLst/>
                        </a:rPr>
                        <a:t>４時間目　１２：４０</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80089832"/>
                  </a:ext>
                </a:extLst>
              </a:tr>
              <a:tr h="573168">
                <a:tc>
                  <a:txBody>
                    <a:bodyPr/>
                    <a:lstStyle/>
                    <a:p>
                      <a:pPr algn="ctr"/>
                      <a:r>
                        <a:rPr lang="ja-JP" sz="2000" kern="0">
                          <a:effectLst/>
                        </a:rPr>
                        <a:t>４月１２日（金）</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l"/>
                      <a:r>
                        <a:rPr lang="ja-JP" sz="2000" kern="0" dirty="0">
                          <a:effectLst/>
                        </a:rPr>
                        <a:t>５時間目　１３：５０</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04628497"/>
                  </a:ext>
                </a:extLst>
              </a:tr>
            </a:tbl>
          </a:graphicData>
        </a:graphic>
      </p:graphicFrame>
      <p:sp>
        <p:nvSpPr>
          <p:cNvPr id="11" name="Text Box 5">
            <a:extLst>
              <a:ext uri="{FF2B5EF4-FFF2-40B4-BE49-F238E27FC236}">
                <a16:creationId xmlns:a16="http://schemas.microsoft.com/office/drawing/2014/main" id="{EAC406EF-C5CE-4C85-A515-9CA795A0E426}"/>
              </a:ext>
            </a:extLst>
          </p:cNvPr>
          <p:cNvSpPr txBox="1">
            <a:spLocks noChangeArrowheads="1"/>
          </p:cNvSpPr>
          <p:nvPr/>
        </p:nvSpPr>
        <p:spPr bwMode="auto">
          <a:xfrm>
            <a:off x="8679987" y="4454922"/>
            <a:ext cx="2616370" cy="1085259"/>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2000" b="0" i="0" u="none" strike="noStrike" cap="none" normalizeH="0" baseline="0">
                <a:ln>
                  <a:noFill/>
                </a:ln>
                <a:solidFill>
                  <a:schemeClr val="tx1"/>
                </a:solidFill>
                <a:effectLst/>
                <a:latin typeface="游明朝" panose="02020400000000000000" pitchFamily="18" charset="-128"/>
                <a:ea typeface="游明朝" panose="02020400000000000000" pitchFamily="18" charset="-128"/>
              </a:rPr>
              <a:t>詳しくは、入学式後のお便りをご覧ください。</a:t>
            </a:r>
            <a:endParaRPr kumimoji="0" lang="ja-JP" altLang="ja-JP" sz="4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2401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65CB042-8548-4613-8D27-E7BE2179E04A}"/>
              </a:ext>
            </a:extLst>
          </p:cNvPr>
          <p:cNvSpPr txBox="1"/>
          <p:nvPr/>
        </p:nvSpPr>
        <p:spPr>
          <a:xfrm>
            <a:off x="689316" y="239150"/>
            <a:ext cx="11015003" cy="6268832"/>
          </a:xfrm>
          <a:prstGeom prst="rect">
            <a:avLst/>
          </a:prstGeom>
          <a:noFill/>
        </p:spPr>
        <p:txBody>
          <a:bodyPr wrap="square">
            <a:spAutoFit/>
          </a:bodyPr>
          <a:lstStyle/>
          <a:p>
            <a:pPr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（２）</a:t>
            </a:r>
            <a:r>
              <a:rPr lang="ja-JP" altLang="ja-JP" b="1" kern="100" dirty="0">
                <a:effectLst/>
                <a:latin typeface="Century" panose="02040604050505020304" pitchFamily="18" charset="0"/>
                <a:ea typeface="ＭＳ 明朝" panose="02020609040205080304" pitchFamily="17" charset="-128"/>
                <a:cs typeface="Times New Roman" panose="02020603050405020304" pitchFamily="18" charset="0"/>
              </a:rPr>
              <a:t>４月１５日（月）</a:t>
            </a: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から</a:t>
            </a:r>
          </a:p>
          <a:p>
            <a:pPr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　〈教員〉</a:t>
            </a:r>
          </a:p>
          <a:p>
            <a:pPr indent="2794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・段階的に送る距離を短くし、児童の実態に合わせて、下校見送りを終了していきます。</a:t>
            </a:r>
          </a:p>
          <a:p>
            <a:pPr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〈交差点当番〉</a:t>
            </a:r>
          </a:p>
          <a:p>
            <a:pPr indent="2794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・一学期末まで実施予定です。</a:t>
            </a:r>
          </a:p>
          <a:p>
            <a:pPr indent="2794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・７つのコースに分かれ、安全で大きな道路を下校します。</a:t>
            </a:r>
          </a:p>
          <a:p>
            <a:pPr algn="just">
              <a:lnSpc>
                <a:spcPct val="150000"/>
              </a:lnSpc>
            </a:pPr>
            <a:r>
              <a:rPr lang="en-US" altLang="ja-JP"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４　その他（入学までに身に付けさせてほしい交通安全に関する習慣について）</a:t>
            </a:r>
          </a:p>
          <a:p>
            <a:pPr marL="273050"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・登下校で通る道を入学前に一緒に歩き、信号の見方や渡り方、危ない交差点などを確認しておいてくださいますようお願い申し上げます。</a:t>
            </a:r>
          </a:p>
          <a:p>
            <a:pPr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・道路は右側通行をさせてください。</a:t>
            </a:r>
          </a:p>
          <a:p>
            <a:pPr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・横断歩道を渡るときは、右手を上げて横断できるようにさせてください。</a:t>
            </a:r>
          </a:p>
          <a:p>
            <a:pPr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・道路上での遊び、悪ふざけ、飛び出しは絶対にしない習慣をつけさせてください。</a:t>
            </a:r>
          </a:p>
          <a:p>
            <a:pPr marL="273050"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・１、２年生は、子供たちだけでの自転車の使用は禁止とします。</a:t>
            </a:r>
          </a:p>
          <a:p>
            <a:pPr marL="273050" indent="-139700" algn="just">
              <a:lnSpc>
                <a:spcPct val="150000"/>
              </a:lnSpc>
            </a:pPr>
            <a:r>
              <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rPr>
              <a:t>（３年生で交通安全教室があります。講習後、使用してください。）</a:t>
            </a:r>
          </a:p>
        </p:txBody>
      </p:sp>
    </p:spTree>
    <p:extLst>
      <p:ext uri="{BB962C8B-B14F-4D97-AF65-F5344CB8AC3E}">
        <p14:creationId xmlns:p14="http://schemas.microsoft.com/office/powerpoint/2010/main" val="280807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4F81C55-D855-4129-B287-1D24A1DDD9B6}"/>
              </a:ext>
            </a:extLst>
          </p:cNvPr>
          <p:cNvSpPr txBox="1"/>
          <p:nvPr/>
        </p:nvSpPr>
        <p:spPr>
          <a:xfrm>
            <a:off x="267285" y="381267"/>
            <a:ext cx="6098344" cy="348813"/>
          </a:xfrm>
          <a:prstGeom prst="rect">
            <a:avLst/>
          </a:prstGeom>
          <a:noFill/>
        </p:spPr>
        <p:txBody>
          <a:bodyPr wrap="square">
            <a:spAutoFit/>
          </a:bodyPr>
          <a:lstStyle/>
          <a:p>
            <a:pPr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【別記】７つのコース</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6" name="表 5">
            <a:extLst>
              <a:ext uri="{FF2B5EF4-FFF2-40B4-BE49-F238E27FC236}">
                <a16:creationId xmlns:a16="http://schemas.microsoft.com/office/drawing/2014/main" id="{3F2A5421-C174-47D2-A096-85458A1B8B48}"/>
              </a:ext>
            </a:extLst>
          </p:cNvPr>
          <p:cNvGraphicFramePr>
            <a:graphicFrameLocks noGrp="1"/>
          </p:cNvGraphicFramePr>
          <p:nvPr>
            <p:extLst>
              <p:ext uri="{D42A27DB-BD31-4B8C-83A1-F6EECF244321}">
                <p14:modId xmlns:p14="http://schemas.microsoft.com/office/powerpoint/2010/main" val="2678203346"/>
              </p:ext>
            </p:extLst>
          </p:nvPr>
        </p:nvGraphicFramePr>
        <p:xfrm>
          <a:off x="267285" y="730080"/>
          <a:ext cx="11746522" cy="4207683"/>
        </p:xfrm>
        <a:graphic>
          <a:graphicData uri="http://schemas.openxmlformats.org/drawingml/2006/table">
            <a:tbl>
              <a:tblPr firstRow="1" firstCol="1" bandRow="1">
                <a:tableStyleId>{5C22544A-7EE6-4342-B048-85BDC9FD1C3A}</a:tableStyleId>
              </a:tblPr>
              <a:tblGrid>
                <a:gridCol w="3915175">
                  <a:extLst>
                    <a:ext uri="{9D8B030D-6E8A-4147-A177-3AD203B41FA5}">
                      <a16:colId xmlns:a16="http://schemas.microsoft.com/office/drawing/2014/main" val="3810319599"/>
                    </a:ext>
                  </a:extLst>
                </a:gridCol>
                <a:gridCol w="3915175">
                  <a:extLst>
                    <a:ext uri="{9D8B030D-6E8A-4147-A177-3AD203B41FA5}">
                      <a16:colId xmlns:a16="http://schemas.microsoft.com/office/drawing/2014/main" val="3708066738"/>
                    </a:ext>
                  </a:extLst>
                </a:gridCol>
                <a:gridCol w="1958086">
                  <a:extLst>
                    <a:ext uri="{9D8B030D-6E8A-4147-A177-3AD203B41FA5}">
                      <a16:colId xmlns:a16="http://schemas.microsoft.com/office/drawing/2014/main" val="716781337"/>
                    </a:ext>
                  </a:extLst>
                </a:gridCol>
                <a:gridCol w="1958086">
                  <a:extLst>
                    <a:ext uri="{9D8B030D-6E8A-4147-A177-3AD203B41FA5}">
                      <a16:colId xmlns:a16="http://schemas.microsoft.com/office/drawing/2014/main" val="3314434139"/>
                    </a:ext>
                  </a:extLst>
                </a:gridCol>
              </a:tblGrid>
              <a:tr h="585860">
                <a:tc>
                  <a:txBody>
                    <a:bodyPr/>
                    <a:lstStyle/>
                    <a:p>
                      <a:pPr algn="ctr">
                        <a:lnSpc>
                          <a:spcPts val="2000"/>
                        </a:lnSpc>
                      </a:pPr>
                      <a:r>
                        <a:rPr lang="ja-JP" sz="2000" kern="100" dirty="0">
                          <a:effectLst/>
                        </a:rPr>
                        <a:t>使用校門</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住所</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コース名</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名簿の表紙の色</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36973029"/>
                  </a:ext>
                </a:extLst>
              </a:tr>
              <a:tr h="496090">
                <a:tc rowSpan="5">
                  <a:txBody>
                    <a:bodyPr/>
                    <a:lstStyle/>
                    <a:p>
                      <a:pPr algn="ctr">
                        <a:lnSpc>
                          <a:spcPts val="2000"/>
                        </a:lnSpc>
                      </a:pPr>
                      <a:r>
                        <a:rPr lang="ja-JP" sz="2000" kern="100">
                          <a:effectLst/>
                        </a:rPr>
                        <a:t>西門</a:t>
                      </a:r>
                    </a:p>
                    <a:p>
                      <a:pPr algn="ctr">
                        <a:lnSpc>
                          <a:spcPts val="2000"/>
                        </a:lnSpc>
                      </a:pPr>
                      <a:r>
                        <a:rPr lang="ja-JP" sz="2000" kern="100">
                          <a:effectLst/>
                        </a:rPr>
                        <a:t>（職員玄関側）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375920" algn="l">
                        <a:lnSpc>
                          <a:spcPts val="2000"/>
                        </a:lnSpc>
                      </a:pPr>
                      <a:r>
                        <a:rPr lang="ja-JP" sz="2000" kern="100">
                          <a:effectLst/>
                        </a:rPr>
                        <a:t>前上町２</a:t>
                      </a:r>
                      <a:r>
                        <a:rPr lang="en-US" sz="2000" kern="100">
                          <a:effectLst/>
                        </a:rPr>
                        <a:t>.</a:t>
                      </a:r>
                      <a:r>
                        <a:rPr lang="ja-JP" sz="2000" kern="100">
                          <a:effectLst/>
                        </a:rPr>
                        <a:t>３丁目</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もも</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ピンク</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55229763"/>
                  </a:ext>
                </a:extLst>
              </a:tr>
              <a:tr h="435201">
                <a:tc vMerge="1">
                  <a:txBody>
                    <a:bodyPr/>
                    <a:lstStyle/>
                    <a:p>
                      <a:endParaRPr kumimoji="1" lang="ja-JP" altLang="en-US"/>
                    </a:p>
                  </a:txBody>
                  <a:tcPr/>
                </a:tc>
                <a:tc>
                  <a:txBody>
                    <a:bodyPr/>
                    <a:lstStyle/>
                    <a:p>
                      <a:pPr indent="375920" algn="l">
                        <a:lnSpc>
                          <a:spcPts val="2000"/>
                        </a:lnSpc>
                      </a:pPr>
                      <a:r>
                        <a:rPr lang="ja-JP" sz="2000" kern="100" dirty="0">
                          <a:effectLst/>
                        </a:rPr>
                        <a:t>前上町</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ぶどう</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rowSpan="2">
                  <a:txBody>
                    <a:bodyPr/>
                    <a:lstStyle/>
                    <a:p>
                      <a:pPr algn="ctr">
                        <a:lnSpc>
                          <a:spcPts val="2000"/>
                        </a:lnSpc>
                      </a:pPr>
                      <a:r>
                        <a:rPr lang="ja-JP" sz="2000" kern="100">
                          <a:effectLst/>
                        </a:rPr>
                        <a:t>水色</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43784399"/>
                  </a:ext>
                </a:extLst>
              </a:tr>
              <a:tr h="470619">
                <a:tc vMerge="1">
                  <a:txBody>
                    <a:bodyPr/>
                    <a:lstStyle/>
                    <a:p>
                      <a:endParaRPr kumimoji="1" lang="ja-JP" altLang="en-US"/>
                    </a:p>
                  </a:txBody>
                  <a:tcPr/>
                </a:tc>
                <a:tc>
                  <a:txBody>
                    <a:bodyPr/>
                    <a:lstStyle/>
                    <a:p>
                      <a:pPr indent="375920" algn="l">
                        <a:lnSpc>
                          <a:spcPts val="2000"/>
                        </a:lnSpc>
                      </a:pPr>
                      <a:r>
                        <a:rPr lang="ja-JP" sz="2000" kern="100">
                          <a:effectLst/>
                        </a:rPr>
                        <a:t>前川１</a:t>
                      </a:r>
                      <a:r>
                        <a:rPr lang="en-US" sz="2000" kern="100">
                          <a:effectLst/>
                        </a:rPr>
                        <a:t>.</a:t>
                      </a:r>
                      <a:r>
                        <a:rPr lang="ja-JP" sz="2000" kern="100">
                          <a:effectLst/>
                        </a:rPr>
                        <a:t>４丁目</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ぶどう山</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1010320400"/>
                  </a:ext>
                </a:extLst>
              </a:tr>
              <a:tr h="435201">
                <a:tc vMerge="1">
                  <a:txBody>
                    <a:bodyPr/>
                    <a:lstStyle/>
                    <a:p>
                      <a:endParaRPr kumimoji="1" lang="ja-JP" altLang="en-US"/>
                    </a:p>
                  </a:txBody>
                  <a:tcPr/>
                </a:tc>
                <a:tc>
                  <a:txBody>
                    <a:bodyPr/>
                    <a:lstStyle/>
                    <a:p>
                      <a:pPr indent="375920" algn="l">
                        <a:lnSpc>
                          <a:spcPts val="2000"/>
                        </a:lnSpc>
                      </a:pPr>
                      <a:r>
                        <a:rPr lang="ja-JP" sz="2000" kern="100">
                          <a:effectLst/>
                        </a:rPr>
                        <a:t>前川３丁目</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りんご</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黄緑</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753939"/>
                  </a:ext>
                </a:extLst>
              </a:tr>
              <a:tr h="435201">
                <a:tc vMerge="1">
                  <a:txBody>
                    <a:bodyPr/>
                    <a:lstStyle/>
                    <a:p>
                      <a:endParaRPr kumimoji="1" lang="ja-JP" altLang="en-US"/>
                    </a:p>
                  </a:txBody>
                  <a:tcPr/>
                </a:tc>
                <a:tc rowSpan="2">
                  <a:txBody>
                    <a:bodyPr/>
                    <a:lstStyle/>
                    <a:p>
                      <a:pPr indent="375920" algn="l">
                        <a:lnSpc>
                          <a:spcPts val="2000"/>
                        </a:lnSpc>
                      </a:pPr>
                      <a:r>
                        <a:rPr lang="ja-JP" sz="2000" kern="100" dirty="0">
                          <a:effectLst/>
                        </a:rPr>
                        <a:t>前川２丁目</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みかん</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オレンジ</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1189886"/>
                  </a:ext>
                </a:extLst>
              </a:tr>
              <a:tr h="479109">
                <a:tc rowSpan="3">
                  <a:txBody>
                    <a:bodyPr/>
                    <a:lstStyle/>
                    <a:p>
                      <a:pPr algn="ctr">
                        <a:lnSpc>
                          <a:spcPts val="2000"/>
                        </a:lnSpc>
                      </a:pPr>
                      <a:r>
                        <a:rPr lang="ja-JP" sz="2000" kern="100">
                          <a:effectLst/>
                        </a:rPr>
                        <a:t>東門</a:t>
                      </a:r>
                    </a:p>
                    <a:p>
                      <a:pPr algn="ctr">
                        <a:lnSpc>
                          <a:spcPts val="2000"/>
                        </a:lnSpc>
                      </a:pPr>
                      <a:r>
                        <a:rPr lang="ja-JP" sz="2000" kern="100">
                          <a:effectLst/>
                        </a:rPr>
                        <a:t>（プール側）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vMerge="1">
                  <a:txBody>
                    <a:bodyPr/>
                    <a:lstStyle/>
                    <a:p>
                      <a:endParaRPr kumimoji="1" lang="ja-JP" altLang="en-US"/>
                    </a:p>
                  </a:txBody>
                  <a:tcPr/>
                </a:tc>
                <a:tc>
                  <a:txBody>
                    <a:bodyPr/>
                    <a:lstStyle/>
                    <a:p>
                      <a:pPr indent="133985" algn="ctr">
                        <a:lnSpc>
                          <a:spcPts val="2000"/>
                        </a:lnSpc>
                      </a:pPr>
                      <a:r>
                        <a:rPr lang="ja-JP" sz="2000" kern="100" dirty="0">
                          <a:effectLst/>
                        </a:rPr>
                        <a:t>ばなな</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2000"/>
                        </a:lnSpc>
                      </a:pPr>
                      <a:r>
                        <a:rPr lang="ja-JP" sz="2000" kern="100">
                          <a:effectLst/>
                        </a:rPr>
                        <a:t>黄</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27220924"/>
                  </a:ext>
                </a:extLst>
              </a:tr>
              <a:tr h="435201">
                <a:tc vMerge="1">
                  <a:txBody>
                    <a:bodyPr/>
                    <a:lstStyle/>
                    <a:p>
                      <a:endParaRPr kumimoji="1" lang="ja-JP" altLang="en-US"/>
                    </a:p>
                  </a:txBody>
                  <a:tcPr/>
                </a:tc>
                <a:tc>
                  <a:txBody>
                    <a:bodyPr/>
                    <a:lstStyle/>
                    <a:p>
                      <a:pPr indent="375920" algn="l">
                        <a:lnSpc>
                          <a:spcPts val="2000"/>
                        </a:lnSpc>
                      </a:pPr>
                      <a:r>
                        <a:rPr lang="ja-JP" sz="2000" kern="100">
                          <a:effectLst/>
                        </a:rPr>
                        <a:t>前上町</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a:effectLst/>
                        </a:rPr>
                        <a:t>いちごプール</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rowSpan="2">
                  <a:txBody>
                    <a:bodyPr/>
                    <a:lstStyle/>
                    <a:p>
                      <a:pPr algn="ctr">
                        <a:lnSpc>
                          <a:spcPts val="2000"/>
                        </a:lnSpc>
                      </a:pPr>
                      <a:r>
                        <a:rPr lang="ja-JP" sz="2000" kern="100" dirty="0">
                          <a:effectLst/>
                        </a:rPr>
                        <a:t>赤</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4335851"/>
                  </a:ext>
                </a:extLst>
              </a:tr>
              <a:tr h="435201">
                <a:tc vMerge="1">
                  <a:txBody>
                    <a:bodyPr/>
                    <a:lstStyle/>
                    <a:p>
                      <a:endParaRPr kumimoji="1" lang="ja-JP" altLang="en-US"/>
                    </a:p>
                  </a:txBody>
                  <a:tcPr/>
                </a:tc>
                <a:tc>
                  <a:txBody>
                    <a:bodyPr/>
                    <a:lstStyle/>
                    <a:p>
                      <a:pPr indent="375920" algn="l">
                        <a:lnSpc>
                          <a:spcPts val="2000"/>
                        </a:lnSpc>
                      </a:pPr>
                      <a:r>
                        <a:rPr lang="ja-JP" sz="2000" kern="100" dirty="0">
                          <a:effectLst/>
                        </a:rPr>
                        <a:t>上青木６丁目</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133985" algn="ctr">
                        <a:lnSpc>
                          <a:spcPts val="2000"/>
                        </a:lnSpc>
                      </a:pPr>
                      <a:r>
                        <a:rPr lang="ja-JP" sz="2000" kern="100" dirty="0">
                          <a:effectLst/>
                        </a:rPr>
                        <a:t>いちご</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vMerge="1">
                  <a:txBody>
                    <a:bodyPr/>
                    <a:lstStyle/>
                    <a:p>
                      <a:endParaRPr kumimoji="1" lang="ja-JP" altLang="en-US"/>
                    </a:p>
                  </a:txBody>
                  <a:tcPr/>
                </a:tc>
                <a:extLst>
                  <a:ext uri="{0D108BD9-81ED-4DB2-BD59-A6C34878D82A}">
                    <a16:rowId xmlns:a16="http://schemas.microsoft.com/office/drawing/2014/main" val="2855312219"/>
                  </a:ext>
                </a:extLst>
              </a:tr>
            </a:tbl>
          </a:graphicData>
        </a:graphic>
      </p:graphicFrame>
      <p:sp>
        <p:nvSpPr>
          <p:cNvPr id="8" name="テキスト ボックス 7">
            <a:extLst>
              <a:ext uri="{FF2B5EF4-FFF2-40B4-BE49-F238E27FC236}">
                <a16:creationId xmlns:a16="http://schemas.microsoft.com/office/drawing/2014/main" id="{38E887EF-5A8D-43EE-BCC1-4258D332F660}"/>
              </a:ext>
            </a:extLst>
          </p:cNvPr>
          <p:cNvSpPr txBox="1"/>
          <p:nvPr/>
        </p:nvSpPr>
        <p:spPr>
          <a:xfrm>
            <a:off x="267285" y="4937763"/>
            <a:ext cx="11558955" cy="1887696"/>
          </a:xfrm>
          <a:prstGeom prst="rect">
            <a:avLst/>
          </a:prstGeom>
          <a:noFill/>
        </p:spPr>
        <p:txBody>
          <a:bodyPr wrap="square">
            <a:spAutoFit/>
          </a:bodyPr>
          <a:lstStyle/>
          <a:p>
            <a:pPr indent="180340"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・基本的に地域ごとで果物の名前がついています。</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80340"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・西門を３つ、東門を２つの班が登下校で使用しています。</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19405" indent="-139700">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・前川２丁目のみ、居住地により使用する門と学校で申請しているコースの関係で不具合が生じていたため、Ｒ</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6</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年度よりばななとみかんの２つに分かれました。</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19405" indent="-139700"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・ぶどうといちごは２つのコースがあります。</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19405" indent="-139700"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※ぶどう→イオン（セブン）方面　　ぶどう山→平和の山（ローソン）方面</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319405" indent="-139700" algn="just">
              <a:lnSpc>
                <a:spcPts val="2000"/>
              </a:lnSpc>
            </a:pP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いちご→上青木６丁目公園方面　　いちごプール→プール方面</a:t>
            </a:r>
            <a:endParaRPr lang="ja-JP" alt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00683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AD45D77-F556-4763-9779-B241E80B3CA9}"/>
              </a:ext>
            </a:extLst>
          </p:cNvPr>
          <p:cNvSpPr txBox="1"/>
          <p:nvPr/>
        </p:nvSpPr>
        <p:spPr>
          <a:xfrm>
            <a:off x="426720" y="686999"/>
            <a:ext cx="11338560" cy="6031779"/>
          </a:xfrm>
          <a:prstGeom prst="rect">
            <a:avLst/>
          </a:prstGeom>
          <a:noFill/>
        </p:spPr>
        <p:txBody>
          <a:bodyPr wrap="square">
            <a:spAutoFit/>
          </a:bodyPr>
          <a:lstStyle/>
          <a:p>
            <a:pPr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【資料２】通学班・下校コースの選択について</a:t>
            </a:r>
          </a:p>
          <a:p>
            <a:pPr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１　通学班の選択</a:t>
            </a:r>
          </a:p>
          <a:p>
            <a:pPr marL="342900" lvl="0" indent="-342900" algn="just">
              <a:lnSpc>
                <a:spcPct val="150000"/>
              </a:lnSpc>
              <a:buFont typeface="+mj-ea"/>
              <a:buAutoNum type="circleNumDbPlain"/>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体育館側面に貼ってある大きな地図から、自分の家に近い班を選択。</a:t>
            </a:r>
          </a:p>
          <a:p>
            <a:pPr marL="342900" lvl="0" indent="-342900" algn="just">
              <a:lnSpc>
                <a:spcPct val="150000"/>
              </a:lnSpc>
              <a:buFont typeface="+mj-ea"/>
              <a:buAutoNum type="circleNumDbPlain"/>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通学班名簿で詳細を確認。</a:t>
            </a:r>
          </a:p>
          <a:p>
            <a:pPr marL="342900" lvl="0" indent="-342900" algn="just">
              <a:lnSpc>
                <a:spcPct val="150000"/>
              </a:lnSpc>
              <a:buFont typeface="+mj-ea"/>
              <a:buAutoNum type="circleNumDbPlain"/>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用紙を記入し提出。</a:t>
            </a:r>
          </a:p>
          <a:p>
            <a:pPr indent="1397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※以下の項目を控えておいてください。（次項の用紙を控えとして利用ください。）</a:t>
            </a:r>
          </a:p>
          <a:p>
            <a:pPr indent="4191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班長の氏名（令和６年度仮決定）、住所、電話番号</a:t>
            </a:r>
          </a:p>
          <a:p>
            <a:pPr indent="4191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集合場所、時刻、通学路</a:t>
            </a:r>
          </a:p>
          <a:p>
            <a:pPr marL="342900" indent="-20955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※人数の偏りなどで、後日、所属班の</a:t>
            </a:r>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変更を依頼する可能性</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があります。ご了承ください。</a:t>
            </a:r>
          </a:p>
          <a:p>
            <a:pPr indent="1397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※３月８日の通学班会議一斉下校以降に新班長や兄姉を通じて、通知をお届けします。</a:t>
            </a:r>
          </a:p>
          <a:p>
            <a:pPr indent="2794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その際は受け取り確認票の記入し、</a:t>
            </a:r>
            <a:r>
              <a:rPr lang="ja-JP" altLang="ja-JP" sz="2000" b="1" kern="100" dirty="0">
                <a:effectLst/>
                <a:latin typeface="Century" panose="02040604050505020304" pitchFamily="18" charset="0"/>
                <a:ea typeface="ＭＳ 明朝" panose="02020609040205080304" pitchFamily="17" charset="-128"/>
                <a:cs typeface="Times New Roman" panose="02020603050405020304" pitchFamily="18" charset="0"/>
              </a:rPr>
              <a:t>早めのご提出</a:t>
            </a: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をお願いします。</a:t>
            </a:r>
          </a:p>
          <a:p>
            <a:pPr marL="273050" indent="-139700" algn="just">
              <a:lnSpc>
                <a:spcPct val="150000"/>
              </a:lnSpc>
            </a:pPr>
            <a:r>
              <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rPr>
              <a:t>※８日以降の放課後に児童がお宅に訪問に行きますので、放課後のご都合が合わない方は、朝の通学班集合場所に直接取りに来ていただけると助かります。</a:t>
            </a:r>
          </a:p>
        </p:txBody>
      </p:sp>
    </p:spTree>
    <p:extLst>
      <p:ext uri="{BB962C8B-B14F-4D97-AF65-F5344CB8AC3E}">
        <p14:creationId xmlns:p14="http://schemas.microsoft.com/office/powerpoint/2010/main" val="1159388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4" name="オブジェクト 4103">
            <a:extLst>
              <a:ext uri="{FF2B5EF4-FFF2-40B4-BE49-F238E27FC236}">
                <a16:creationId xmlns:a16="http://schemas.microsoft.com/office/drawing/2014/main" id="{71B9B41D-AA54-484C-A187-56BABBABCCDA}"/>
              </a:ext>
            </a:extLst>
          </p:cNvPr>
          <p:cNvGraphicFramePr>
            <a:graphicFrameLocks noChangeAspect="1"/>
          </p:cNvGraphicFramePr>
          <p:nvPr>
            <p:extLst>
              <p:ext uri="{D42A27DB-BD31-4B8C-83A1-F6EECF244321}">
                <p14:modId xmlns:p14="http://schemas.microsoft.com/office/powerpoint/2010/main" val="3452189438"/>
              </p:ext>
            </p:extLst>
          </p:nvPr>
        </p:nvGraphicFramePr>
        <p:xfrm>
          <a:off x="518160" y="75097"/>
          <a:ext cx="11155680" cy="6707805"/>
        </p:xfrm>
        <a:graphic>
          <a:graphicData uri="http://schemas.openxmlformats.org/presentationml/2006/ole">
            <mc:AlternateContent xmlns:mc="http://schemas.openxmlformats.org/markup-compatibility/2006">
              <mc:Choice xmlns:v="urn:schemas-microsoft-com:vml" Requires="v">
                <p:oleObj spid="_x0000_s4188" name="Acrobat Document" r:id="rId3" imgW="5667037" imgH="8019809" progId="Acrobat.Document.DC">
                  <p:embed/>
                </p:oleObj>
              </mc:Choice>
              <mc:Fallback>
                <p:oleObj name="Acrobat Document" r:id="rId3" imgW="5667037" imgH="8019809" progId="Acrobat.Document.DC">
                  <p:embed/>
                  <p:pic>
                    <p:nvPicPr>
                      <p:cNvPr id="0" name=""/>
                      <p:cNvPicPr/>
                      <p:nvPr/>
                    </p:nvPicPr>
                    <p:blipFill>
                      <a:blip r:embed="rId4"/>
                      <a:stretch>
                        <a:fillRect/>
                      </a:stretch>
                    </p:blipFill>
                    <p:spPr>
                      <a:xfrm>
                        <a:off x="518160" y="75097"/>
                        <a:ext cx="11155680" cy="6707805"/>
                      </a:xfrm>
                      <a:prstGeom prst="rect">
                        <a:avLst/>
                      </a:prstGeom>
                    </p:spPr>
                  </p:pic>
                </p:oleObj>
              </mc:Fallback>
            </mc:AlternateContent>
          </a:graphicData>
        </a:graphic>
      </p:graphicFrame>
    </p:spTree>
    <p:extLst>
      <p:ext uri="{BB962C8B-B14F-4D97-AF65-F5344CB8AC3E}">
        <p14:creationId xmlns:p14="http://schemas.microsoft.com/office/powerpoint/2010/main" val="2268735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90B17068-8C6F-4AAB-A1FC-9318235D00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455" y="589628"/>
            <a:ext cx="11391089" cy="5678743"/>
          </a:xfrm>
          <a:prstGeom prst="rect">
            <a:avLst/>
          </a:prstGeom>
        </p:spPr>
      </p:pic>
    </p:spTree>
    <p:extLst>
      <p:ext uri="{BB962C8B-B14F-4D97-AF65-F5344CB8AC3E}">
        <p14:creationId xmlns:p14="http://schemas.microsoft.com/office/powerpoint/2010/main" val="115146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FB4CD75-046B-420D-9656-486E03876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862" y="0"/>
            <a:ext cx="7606046" cy="3859281"/>
          </a:xfrm>
          <a:prstGeom prst="rect">
            <a:avLst/>
          </a:prstGeom>
        </p:spPr>
      </p:pic>
      <p:pic>
        <p:nvPicPr>
          <p:cNvPr id="5" name="図 4">
            <a:extLst>
              <a:ext uri="{FF2B5EF4-FFF2-40B4-BE49-F238E27FC236}">
                <a16:creationId xmlns:a16="http://schemas.microsoft.com/office/drawing/2014/main" id="{9967CA1D-BE52-4FB8-B224-D3C2DE6F27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862" y="3859281"/>
            <a:ext cx="9798171" cy="2886168"/>
          </a:xfrm>
          <a:prstGeom prst="rect">
            <a:avLst/>
          </a:prstGeom>
        </p:spPr>
      </p:pic>
    </p:spTree>
    <p:extLst>
      <p:ext uri="{BB962C8B-B14F-4D97-AF65-F5344CB8AC3E}">
        <p14:creationId xmlns:p14="http://schemas.microsoft.com/office/powerpoint/2010/main" val="746191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957</Words>
  <Application>Microsoft Office PowerPoint</Application>
  <PresentationFormat>ワイド画面</PresentationFormat>
  <Paragraphs>97</Paragraphs>
  <Slides>9</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8" baseType="lpstr">
      <vt:lpstr>AR Pゴシック体S</vt:lpstr>
      <vt:lpstr>ＭＳ 明朝</vt:lpstr>
      <vt:lpstr>游ゴシック</vt:lpstr>
      <vt:lpstr>游ゴシック Light</vt:lpstr>
      <vt:lpstr>游明朝</vt:lpstr>
      <vt:lpstr>Arial</vt:lpstr>
      <vt:lpstr>Century</vt:lpstr>
      <vt:lpstr>Office テーマ</vt:lpstr>
      <vt:lpstr>Adobe Acrobat Document</vt:lpstr>
      <vt:lpstr>登下校・通学班について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登下校・通学班について</dc:title>
  <dc:creator>北川 智之</dc:creator>
  <cp:lastModifiedBy>北川 智之</cp:lastModifiedBy>
  <cp:revision>3</cp:revision>
  <dcterms:created xsi:type="dcterms:W3CDTF">2024-01-23T11:19:33Z</dcterms:created>
  <dcterms:modified xsi:type="dcterms:W3CDTF">2024-01-23T11:45:04Z</dcterms:modified>
</cp:coreProperties>
</file>