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3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9036E8-4453-4D06-8B2B-23308805B7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8FFD379-D052-497E-84DC-9B90E257A4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F2F1116-BF02-4748-898A-594920575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C552-AD03-413C-91D7-15B55D886DA6}" type="datetimeFigureOut">
              <a:rPr kumimoji="1" lang="ja-JP" altLang="en-US" smtClean="0"/>
              <a:t>2024/1/24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3EE2E2-B534-4A4D-BD3C-4B5F6C983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0B5B354-C127-4870-B53A-E0884B0C1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4944-0DBA-48BB-B1BF-3C267728C4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0642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44D96C-6B44-42F8-B1F4-7E86BD69A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4A3DCB8-4476-437D-B943-5788F11B1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BED9C87-F55A-4F57-80F5-00DCA32A3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C552-AD03-413C-91D7-15B55D886DA6}" type="datetimeFigureOut">
              <a:rPr kumimoji="1" lang="ja-JP" altLang="en-US" smtClean="0"/>
              <a:t>2024/1/24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563E983-A219-42C3-B1AB-94E1EED32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D18601-9E20-4C4D-87F1-4D4C9087A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4944-0DBA-48BB-B1BF-3C267728C4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4526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47B8FA2-26F9-41C4-981A-69897604C1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AB1FA30-A0AD-4A89-BB71-C7FA2D70F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946AF84-A77A-4C90-AD87-53FE088A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C552-AD03-413C-91D7-15B55D886DA6}" type="datetimeFigureOut">
              <a:rPr kumimoji="1" lang="ja-JP" altLang="en-US" smtClean="0"/>
              <a:t>2024/1/24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3D9476F-3DB1-496D-8176-690C4C079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59AABE1-BDEE-42C1-8C8D-C751DCE92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4944-0DBA-48BB-B1BF-3C267728C4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955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4F73F0-0962-4391-B2D7-9222F8610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03C0AE-2BD6-4C58-8544-670FEE33F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69C8B2C-1B24-46DE-8F17-36A2C7FB9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C552-AD03-413C-91D7-15B55D886DA6}" type="datetimeFigureOut">
              <a:rPr kumimoji="1" lang="ja-JP" altLang="en-US" smtClean="0"/>
              <a:t>2024/1/24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28756C2-2A04-41D7-BC24-C131899B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955CC0B-1489-4F83-A9CA-3498C50FB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4944-0DBA-48BB-B1BF-3C267728C4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986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A00C87-CBD2-4994-845B-370937722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7B98E59-F962-461B-849F-035694CF6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3D6F4FD-237F-4EEF-932F-44F73770D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C552-AD03-413C-91D7-15B55D886DA6}" type="datetimeFigureOut">
              <a:rPr kumimoji="1" lang="ja-JP" altLang="en-US" smtClean="0"/>
              <a:t>2024/1/24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FE11D1-6C75-4D02-AA58-A325AACA3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3D2FD3-0911-4789-A6B9-7A5DB7FAA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4944-0DBA-48BB-B1BF-3C267728C4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1249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85D4CA-5566-4488-ABF1-A39DC1569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C39D587-B035-4043-ABB7-07F6815E0B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48D6CC3-00E0-4801-B9D1-0C590F6DC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1C96A12-9BF0-490C-B717-AD06F2AA8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C552-AD03-413C-91D7-15B55D886DA6}" type="datetimeFigureOut">
              <a:rPr kumimoji="1" lang="ja-JP" altLang="en-US" smtClean="0"/>
              <a:t>2024/1/24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BE48171-2ADF-4FFD-AAB7-8283453EA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FBEFC93-34B4-4AAB-B1EF-74AE0B7D5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4944-0DBA-48BB-B1BF-3C267728C4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1612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A4C419-35A0-4BBA-B6A1-570F74526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52A3332-FFDE-4568-8324-AE4905919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FE9F4B9-E9AF-488A-ABEA-D35889E23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91EEF78-3601-4F20-8641-EC55C274C1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592BFB8-96BB-42F7-A7C1-B8E3EF7DB6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350AA7F-6876-4526-9100-534E9407A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C552-AD03-413C-91D7-15B55D886DA6}" type="datetimeFigureOut">
              <a:rPr kumimoji="1" lang="ja-JP" altLang="en-US" smtClean="0"/>
              <a:t>2024/1/24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D8F99F4-EC8C-4F63-B770-56D5F8C63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DC314FE-F637-4D99-92C9-AF6E537A2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4944-0DBA-48BB-B1BF-3C267728C4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9090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F858D1-4443-4C69-89CC-D9675C1FF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C9F397D-954E-4717-A4AF-0435893B7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C552-AD03-413C-91D7-15B55D886DA6}" type="datetimeFigureOut">
              <a:rPr kumimoji="1" lang="ja-JP" altLang="en-US" smtClean="0"/>
              <a:t>2024/1/24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F92CCBE-1AA9-49AB-AFBE-219F20844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8394D9C-F7FC-4B52-80F3-F97A22309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4944-0DBA-48BB-B1BF-3C267728C4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2145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149A3D6-7867-40A4-9F10-B5F8F519F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C552-AD03-413C-91D7-15B55D886DA6}" type="datetimeFigureOut">
              <a:rPr kumimoji="1" lang="ja-JP" altLang="en-US" smtClean="0"/>
              <a:t>2024/1/24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001389A-FC4C-4899-BC24-9786B4702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46E14E-EC5E-4913-9476-7B5B989A6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4944-0DBA-48BB-B1BF-3C267728C4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1848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578180-7887-4B89-B41A-3D2CBCB7E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30EDA62-B5EC-42FD-8B6A-381656609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1703BDC-B91F-460F-937A-032AA9618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D95B533-37A8-46EB-AE5D-0172D3351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C552-AD03-413C-91D7-15B55D886DA6}" type="datetimeFigureOut">
              <a:rPr kumimoji="1" lang="ja-JP" altLang="en-US" smtClean="0"/>
              <a:t>2024/1/24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EBC26C8-6428-4C33-A707-00CD56BC8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98B63BA-6BF2-468D-85D1-0C5AF9E3C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4944-0DBA-48BB-B1BF-3C267728C4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9953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3969FE-23C4-4440-99AB-0706B922F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8A0A203-588C-4A11-B4A1-47D65DD713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D90A84F-D1EF-44A0-8810-B24D4817F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FA66158-E2A5-486E-8104-80BFCA1FF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C552-AD03-413C-91D7-15B55D886DA6}" type="datetimeFigureOut">
              <a:rPr kumimoji="1" lang="ja-JP" altLang="en-US" smtClean="0"/>
              <a:t>2024/1/24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F0D3664-2892-4B7F-AE97-FD941643A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6397ECD-E808-4053-8DCC-4D9777469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4944-0DBA-48BB-B1BF-3C267728C4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727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F2A4B7D-536C-44B3-98C6-8314DE2E6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21FD3E8-BD25-4F0E-A950-BC6377578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F2CFA11-9A6E-4C30-B41D-063525ECBE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2C552-AD03-413C-91D7-15B55D886DA6}" type="datetimeFigureOut">
              <a:rPr kumimoji="1" lang="ja-JP" altLang="en-US" smtClean="0"/>
              <a:t>2024/1/24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32F55D-4894-40A1-A5AB-99EF8EF63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0AFE68-AB4B-4CF0-94A1-2ECD6310E7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A4944-0DBA-48BB-B1BF-3C267728C4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5590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A5E490-97A5-4A7E-9B91-607F6CC19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2550" y="1041400"/>
            <a:ext cx="9486900" cy="2387600"/>
          </a:xfrm>
        </p:spPr>
        <p:txBody>
          <a:bodyPr/>
          <a:lstStyle/>
          <a:p>
            <a:r>
              <a:rPr kumimoji="1" lang="ja-JP" altLang="en-US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給食費・就学援助について</a:t>
            </a:r>
          </a:p>
        </p:txBody>
      </p:sp>
    </p:spTree>
    <p:extLst>
      <p:ext uri="{BB962C8B-B14F-4D97-AF65-F5344CB8AC3E}">
        <p14:creationId xmlns:p14="http://schemas.microsoft.com/office/powerpoint/2010/main" val="3466254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E1A253-E1AB-43E8-9B8A-D8DAAF206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事務室から①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F603F7DD-9636-4568-9DD9-3361CF8C3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99987"/>
            <a:ext cx="9177808" cy="4554253"/>
          </a:xfrm>
        </p:spPr>
      </p:pic>
      <p:sp>
        <p:nvSpPr>
          <p:cNvPr id="7" name="吹き出し: 左矢印 6">
            <a:extLst>
              <a:ext uri="{FF2B5EF4-FFF2-40B4-BE49-F238E27FC236}">
                <a16:creationId xmlns:a16="http://schemas.microsoft.com/office/drawing/2014/main" id="{0101151D-AA3C-4D6B-9F63-FEC709104825}"/>
              </a:ext>
            </a:extLst>
          </p:cNvPr>
          <p:cNvSpPr/>
          <p:nvPr/>
        </p:nvSpPr>
        <p:spPr>
          <a:xfrm>
            <a:off x="6967816" y="4197727"/>
            <a:ext cx="2783541" cy="1476931"/>
          </a:xfrm>
          <a:prstGeom prst="leftArrowCallout">
            <a:avLst>
              <a:gd name="adj1" fmla="val 11667"/>
              <a:gd name="adj2" fmla="val 15303"/>
              <a:gd name="adj3" fmla="val 7424"/>
              <a:gd name="adj4" fmla="val 91548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>
              <a:solidFill>
                <a:sysClr val="windowText" lastClr="000000"/>
              </a:solidFill>
            </a:endParaRPr>
          </a:p>
          <a:p>
            <a:pPr algn="ctr"/>
            <a:r>
              <a:rPr kumimoji="1" lang="ja-JP" altLang="en-US" dirty="0">
                <a:solidFill>
                  <a:sysClr val="windowText" lastClr="000000"/>
                </a:solidFill>
              </a:rPr>
              <a:t>値上げが予定</a:t>
            </a:r>
            <a:endParaRPr kumimoji="1" lang="en-US" altLang="ja-JP" dirty="0">
              <a:solidFill>
                <a:sysClr val="windowText" lastClr="000000"/>
              </a:solidFill>
            </a:endParaRPr>
          </a:p>
          <a:p>
            <a:pPr algn="ctr"/>
            <a:r>
              <a:rPr lang="ja-JP" altLang="en-US" dirty="0">
                <a:solidFill>
                  <a:sysClr val="windowText" lastClr="000000"/>
                </a:solidFill>
              </a:rPr>
              <a:t>されています。</a:t>
            </a:r>
            <a:endParaRPr lang="en-US" altLang="ja-JP" dirty="0">
              <a:solidFill>
                <a:sysClr val="windowText" lastClr="000000"/>
              </a:solidFill>
            </a:endParaRPr>
          </a:p>
          <a:p>
            <a:pPr algn="ctr"/>
            <a:r>
              <a:rPr lang="ja-JP" altLang="en-US" dirty="0">
                <a:solidFill>
                  <a:sysClr val="windowText" lastClr="000000"/>
                </a:solidFill>
              </a:rPr>
              <a:t>正確な金額は入学後の通知をご覧ください。</a:t>
            </a:r>
            <a:endParaRPr kumimoji="1" lang="ja-JP" altLang="en-US" dirty="0">
              <a:solidFill>
                <a:sysClr val="windowText" lastClr="000000"/>
              </a:solidFill>
            </a:endParaRPr>
          </a:p>
          <a:p>
            <a:pPr algn="ctr"/>
            <a:endParaRPr kumimoji="1" lang="ja-JP" altLang="en-US" dirty="0"/>
          </a:p>
        </p:txBody>
      </p:sp>
      <p:sp>
        <p:nvSpPr>
          <p:cNvPr id="6" name="吹き出し: 左矢印 5">
            <a:extLst>
              <a:ext uri="{FF2B5EF4-FFF2-40B4-BE49-F238E27FC236}">
                <a16:creationId xmlns:a16="http://schemas.microsoft.com/office/drawing/2014/main" id="{53FA7DBC-5BF3-4AEA-AF79-42A2D9B5E8CE}"/>
              </a:ext>
            </a:extLst>
          </p:cNvPr>
          <p:cNvSpPr/>
          <p:nvPr/>
        </p:nvSpPr>
        <p:spPr>
          <a:xfrm>
            <a:off x="9177616" y="2304869"/>
            <a:ext cx="2783541" cy="1476931"/>
          </a:xfrm>
          <a:prstGeom prst="leftArrowCallout">
            <a:avLst>
              <a:gd name="adj1" fmla="val 11667"/>
              <a:gd name="adj2" fmla="val 15303"/>
              <a:gd name="adj3" fmla="val 7424"/>
              <a:gd name="adj4" fmla="val 91548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ysClr val="windowText" lastClr="000000"/>
                </a:solidFill>
              </a:rPr>
              <a:t>給食休止等について、詳しくは次のページをご覧ください。</a:t>
            </a:r>
            <a:endParaRPr lang="en-US" altLang="ja-JP" dirty="0">
              <a:solidFill>
                <a:sysClr val="windowText" lastClr="000000"/>
              </a:solidFill>
            </a:endParaRPr>
          </a:p>
        </p:txBody>
      </p:sp>
      <p:pic>
        <p:nvPicPr>
          <p:cNvPr id="9" name="オーディオ 8">
            <a:hlinkClick r:id="" action="ppaction://media"/>
            <a:extLst>
              <a:ext uri="{FF2B5EF4-FFF2-40B4-BE49-F238E27FC236}">
                <a16:creationId xmlns:a16="http://schemas.microsoft.com/office/drawing/2014/main" id="{A35167E0-6BD0-2C5D-5813-A52A285E56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483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04"/>
    </mc:Choice>
    <mc:Fallback xmlns="">
      <p:transition spd="slow" advTm="523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9B3946-50EA-4DBF-846B-C640177DE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事務室から</a:t>
            </a:r>
            <a:r>
              <a:rPr lang="ja-JP" altLang="en-US" dirty="0"/>
              <a:t>②</a:t>
            </a:r>
            <a:endParaRPr kumimoji="1" lang="ja-JP" alt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1E06F406-8E30-4CEC-AE15-E350631EB9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92860"/>
            <a:ext cx="7994927" cy="4351338"/>
          </a:xfrm>
        </p:spPr>
      </p:pic>
      <p:sp>
        <p:nvSpPr>
          <p:cNvPr id="6" name="吹き出し: 左矢印 5">
            <a:extLst>
              <a:ext uri="{FF2B5EF4-FFF2-40B4-BE49-F238E27FC236}">
                <a16:creationId xmlns:a16="http://schemas.microsoft.com/office/drawing/2014/main" id="{1CA98802-0306-4DC3-8F16-0A9ECAACF6EB}"/>
              </a:ext>
            </a:extLst>
          </p:cNvPr>
          <p:cNvSpPr/>
          <p:nvPr/>
        </p:nvSpPr>
        <p:spPr>
          <a:xfrm>
            <a:off x="8833127" y="5123329"/>
            <a:ext cx="2783541" cy="1120869"/>
          </a:xfrm>
          <a:prstGeom prst="leftArrowCallout">
            <a:avLst>
              <a:gd name="adj1" fmla="val 11667"/>
              <a:gd name="adj2" fmla="val 15303"/>
              <a:gd name="adj3" fmla="val 7424"/>
              <a:gd name="adj4" fmla="val 91548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ysClr val="windowText" lastClr="000000"/>
                </a:solidFill>
              </a:rPr>
              <a:t>入学式の翌日以降も</a:t>
            </a:r>
            <a:endParaRPr kumimoji="1" lang="en-US" altLang="ja-JP" dirty="0">
              <a:solidFill>
                <a:sysClr val="windowText" lastClr="000000"/>
              </a:solidFill>
            </a:endParaRPr>
          </a:p>
          <a:p>
            <a:pPr algn="ctr"/>
            <a:r>
              <a:rPr kumimoji="1" lang="ja-JP" altLang="en-US" dirty="0">
                <a:solidFill>
                  <a:sysClr val="windowText" lastClr="000000"/>
                </a:solidFill>
              </a:rPr>
              <a:t>申請は随時受け付けています。</a:t>
            </a:r>
            <a:endParaRPr kumimoji="1" lang="en-US" altLang="ja-JP" dirty="0">
              <a:solidFill>
                <a:sysClr val="windowText" lastClr="000000"/>
              </a:solidFill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854E771-5255-44FD-93B5-857B1D3342DC}"/>
              </a:ext>
            </a:extLst>
          </p:cNvPr>
          <p:cNvCxnSpPr/>
          <p:nvPr/>
        </p:nvCxnSpPr>
        <p:spPr>
          <a:xfrm>
            <a:off x="1452282" y="5809129"/>
            <a:ext cx="683110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D89D101E-EC28-42F8-89CB-D1571A061AE8}"/>
              </a:ext>
            </a:extLst>
          </p:cNvPr>
          <p:cNvCxnSpPr/>
          <p:nvPr/>
        </p:nvCxnSpPr>
        <p:spPr>
          <a:xfrm>
            <a:off x="1452282" y="6095999"/>
            <a:ext cx="683110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吹き出し: 左矢印 6">
            <a:extLst>
              <a:ext uri="{FF2B5EF4-FFF2-40B4-BE49-F238E27FC236}">
                <a16:creationId xmlns:a16="http://schemas.microsoft.com/office/drawing/2014/main" id="{8D95C3D4-BEFB-406F-A6B5-8E462025FAD8}"/>
              </a:ext>
            </a:extLst>
          </p:cNvPr>
          <p:cNvSpPr/>
          <p:nvPr/>
        </p:nvSpPr>
        <p:spPr>
          <a:xfrm>
            <a:off x="8833127" y="2693894"/>
            <a:ext cx="2783541" cy="1120869"/>
          </a:xfrm>
          <a:prstGeom prst="leftArrowCallout">
            <a:avLst>
              <a:gd name="adj1" fmla="val 11667"/>
              <a:gd name="adj2" fmla="val 15303"/>
              <a:gd name="adj3" fmla="val 7424"/>
              <a:gd name="adj4" fmla="val 91548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ysClr val="windowText" lastClr="000000"/>
                </a:solidFill>
              </a:rPr>
              <a:t>詳細はチラシ内の</a:t>
            </a:r>
            <a:endParaRPr kumimoji="1" lang="en-US" altLang="ja-JP" dirty="0">
              <a:solidFill>
                <a:sysClr val="windowText" lastClr="000000"/>
              </a:solidFill>
            </a:endParaRPr>
          </a:p>
          <a:p>
            <a:pPr algn="ctr"/>
            <a:r>
              <a:rPr lang="ja-JP" altLang="en-US" dirty="0">
                <a:solidFill>
                  <a:sysClr val="windowText" lastClr="000000"/>
                </a:solidFill>
              </a:rPr>
              <a:t>オレンジ色の紙を</a:t>
            </a:r>
            <a:endParaRPr lang="en-US" altLang="ja-JP" dirty="0">
              <a:solidFill>
                <a:sysClr val="windowText" lastClr="000000"/>
              </a:solidFill>
            </a:endParaRPr>
          </a:p>
          <a:p>
            <a:pPr algn="ctr"/>
            <a:r>
              <a:rPr kumimoji="1" lang="ja-JP" altLang="en-US" dirty="0">
                <a:solidFill>
                  <a:sysClr val="windowText" lastClr="000000"/>
                </a:solidFill>
              </a:rPr>
              <a:t>ご確認ください</a:t>
            </a:r>
            <a:endParaRPr kumimoji="1" lang="en-US" altLang="ja-JP" dirty="0">
              <a:solidFill>
                <a:sysClr val="windowText" lastClr="000000"/>
              </a:solidFill>
            </a:endParaRPr>
          </a:p>
        </p:txBody>
      </p:sp>
      <p:pic>
        <p:nvPicPr>
          <p:cNvPr id="10" name="オーディオ 9">
            <a:hlinkClick r:id="" action="ppaction://media"/>
            <a:extLst>
              <a:ext uri="{FF2B5EF4-FFF2-40B4-BE49-F238E27FC236}">
                <a16:creationId xmlns:a16="http://schemas.microsoft.com/office/drawing/2014/main" id="{8023A5E3-851E-E097-601F-25B52B8892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073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91"/>
    </mc:Choice>
    <mc:Fallback xmlns="">
      <p:transition spd="slow" advTm="513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751370-3952-43E5-95A4-72C940C23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事務室から③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6A0B2E08-7D29-4A28-996E-4887FDEF01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76507"/>
            <a:ext cx="8507012" cy="2000529"/>
          </a:xfr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04B39F8-D9C7-4DD3-AB18-174B3738DD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41" y="4081228"/>
            <a:ext cx="7906853" cy="2629267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9F1B212-84C2-411D-B39C-18AE308A7F1A}"/>
              </a:ext>
            </a:extLst>
          </p:cNvPr>
          <p:cNvSpPr txBox="1"/>
          <p:nvPr/>
        </p:nvSpPr>
        <p:spPr>
          <a:xfrm>
            <a:off x="838200" y="3777036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参考：</a:t>
            </a:r>
            <a:r>
              <a:rPr lang="en-US" altLang="ja-JP" dirty="0"/>
              <a:t>R5</a:t>
            </a:r>
            <a:r>
              <a:rPr lang="ja-JP" altLang="en-US" dirty="0"/>
              <a:t>年度集金額</a:t>
            </a:r>
            <a:endParaRPr kumimoji="1" lang="ja-JP" altLang="en-US" dirty="0"/>
          </a:p>
        </p:txBody>
      </p:sp>
      <p:sp>
        <p:nvSpPr>
          <p:cNvPr id="9" name="吹き出し: 左矢印 8">
            <a:extLst>
              <a:ext uri="{FF2B5EF4-FFF2-40B4-BE49-F238E27FC236}">
                <a16:creationId xmlns:a16="http://schemas.microsoft.com/office/drawing/2014/main" id="{E556C762-3BC4-4CD4-A051-CDFDEDA50DE6}"/>
              </a:ext>
            </a:extLst>
          </p:cNvPr>
          <p:cNvSpPr/>
          <p:nvPr/>
        </p:nvSpPr>
        <p:spPr>
          <a:xfrm>
            <a:off x="8833127" y="4746812"/>
            <a:ext cx="2783541" cy="1769919"/>
          </a:xfrm>
          <a:prstGeom prst="leftArrowCallout">
            <a:avLst>
              <a:gd name="adj1" fmla="val 11667"/>
              <a:gd name="adj2" fmla="val 15303"/>
              <a:gd name="adj3" fmla="val 7424"/>
              <a:gd name="adj4" fmla="val 91548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ysClr val="windowText" lastClr="000000"/>
                </a:solidFill>
              </a:rPr>
              <a:t>記載の金額</a:t>
            </a:r>
            <a:endParaRPr kumimoji="1" lang="en-US" altLang="ja-JP" dirty="0">
              <a:solidFill>
                <a:sysClr val="windowText" lastClr="000000"/>
              </a:solidFill>
            </a:endParaRPr>
          </a:p>
          <a:p>
            <a:pPr algn="ctr"/>
            <a:r>
              <a:rPr lang="ja-JP" altLang="en-US" dirty="0">
                <a:solidFill>
                  <a:sysClr val="windowText" lastClr="000000"/>
                </a:solidFill>
              </a:rPr>
              <a:t>＋</a:t>
            </a:r>
            <a:endParaRPr lang="en-US" altLang="ja-JP" dirty="0">
              <a:solidFill>
                <a:sysClr val="windowText" lastClr="000000"/>
              </a:solidFill>
            </a:endParaRPr>
          </a:p>
          <a:p>
            <a:pPr algn="ctr"/>
            <a:r>
              <a:rPr kumimoji="1" lang="ja-JP" altLang="en-US" dirty="0">
                <a:solidFill>
                  <a:sysClr val="windowText" lastClr="000000"/>
                </a:solidFill>
              </a:rPr>
              <a:t>校外学習費</a:t>
            </a:r>
            <a:endParaRPr kumimoji="1" lang="en-US" altLang="ja-JP" dirty="0">
              <a:solidFill>
                <a:sysClr val="windowText" lastClr="000000"/>
              </a:solidFill>
            </a:endParaRPr>
          </a:p>
          <a:p>
            <a:pPr algn="ctr"/>
            <a:r>
              <a:rPr lang="ja-JP" altLang="en-US" dirty="0">
                <a:solidFill>
                  <a:sysClr val="windowText" lastClr="000000"/>
                </a:solidFill>
              </a:rPr>
              <a:t>（別途通知）</a:t>
            </a:r>
            <a:endParaRPr kumimoji="1" lang="en-US" altLang="ja-JP" dirty="0">
              <a:solidFill>
                <a:sysClr val="windowText" lastClr="000000"/>
              </a:solidFill>
            </a:endParaRPr>
          </a:p>
          <a:p>
            <a:pPr algn="ctr"/>
            <a:r>
              <a:rPr lang="ja-JP" altLang="en-US" dirty="0">
                <a:solidFill>
                  <a:sysClr val="windowText" lastClr="000000"/>
                </a:solidFill>
              </a:rPr>
              <a:t>を引き落とします。</a:t>
            </a:r>
            <a:endParaRPr kumimoji="1" lang="en-US" altLang="ja-JP" dirty="0">
              <a:solidFill>
                <a:sysClr val="windowText" lastClr="000000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DBED629-CE89-4DC8-ABB3-DC6EA2E4E97B}"/>
              </a:ext>
            </a:extLst>
          </p:cNvPr>
          <p:cNvSpPr/>
          <p:nvPr/>
        </p:nvSpPr>
        <p:spPr>
          <a:xfrm>
            <a:off x="7503459" y="4146368"/>
            <a:ext cx="1116106" cy="246958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オーディオ 3">
            <a:hlinkClick r:id="" action="ppaction://media"/>
            <a:extLst>
              <a:ext uri="{FF2B5EF4-FFF2-40B4-BE49-F238E27FC236}">
                <a16:creationId xmlns:a16="http://schemas.microsoft.com/office/drawing/2014/main" id="{6D0812FB-25CE-4842-34BA-448B8D27E4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8760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55"/>
    </mc:Choice>
    <mc:Fallback xmlns="">
      <p:transition spd="slow" advTm="450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88</Words>
  <Application>Microsoft Office PowerPoint</Application>
  <PresentationFormat>ワイド画面</PresentationFormat>
  <Paragraphs>20</Paragraphs>
  <Slides>4</Slides>
  <Notes>0</Notes>
  <HiddenSlides>0</HiddenSlides>
  <MMClips>3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9" baseType="lpstr">
      <vt:lpstr>HG創英角ｺﾞｼｯｸUB</vt:lpstr>
      <vt:lpstr>游ゴシック</vt:lpstr>
      <vt:lpstr>游ゴシック Light</vt:lpstr>
      <vt:lpstr>Arial</vt:lpstr>
      <vt:lpstr>Office テーマ</vt:lpstr>
      <vt:lpstr>給食費・就学援助について</vt:lpstr>
      <vt:lpstr>事務室から①</vt:lpstr>
      <vt:lpstr>事務室から②</vt:lpstr>
      <vt:lpstr>事務室から③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金子 莉奈</dc:creator>
  <cp:lastModifiedBy>神田実</cp:lastModifiedBy>
  <cp:revision>10</cp:revision>
  <dcterms:created xsi:type="dcterms:W3CDTF">2024-01-24T01:31:36Z</dcterms:created>
  <dcterms:modified xsi:type="dcterms:W3CDTF">2024-01-24T07:08:31Z</dcterms:modified>
</cp:coreProperties>
</file>